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715000" cx="9144000"/>
  <p:notesSz cx="6858000" cy="9144000"/>
  <p:embeddedFontLst>
    <p:embeddedFont>
      <p:font typeface="Ubuntu"/>
      <p:regular r:id="rId21"/>
      <p:bold r:id="rId22"/>
      <p:italic r:id="rId23"/>
      <p:boldItalic r:id="rId24"/>
    </p:embeddedFont>
    <p:embeddedFont>
      <p:font typeface="Ubuntu Light"/>
      <p:regular r:id="rId25"/>
      <p:bold r:id="rId26"/>
      <p:italic r:id="rId27"/>
      <p:boldItalic r:id="rId28"/>
    </p:embeddedFont>
    <p:embeddedFont>
      <p:font typeface="Fira Code Light"/>
      <p:regular r:id="rId29"/>
      <p:bold r:id="rId30"/>
    </p:embeddedFont>
    <p:embeddedFont>
      <p:font typeface="Fira Code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Ubuntu-bold.fntdata"/><Relationship Id="rId21" Type="http://schemas.openxmlformats.org/officeDocument/2006/relationships/font" Target="fonts/Ubuntu-regular.fntdata"/><Relationship Id="rId24" Type="http://schemas.openxmlformats.org/officeDocument/2006/relationships/font" Target="fonts/Ubuntu-boldItalic.fntdata"/><Relationship Id="rId23" Type="http://schemas.openxmlformats.org/officeDocument/2006/relationships/font" Target="fonts/Ubuntu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Light-bold.fntdata"/><Relationship Id="rId25" Type="http://schemas.openxmlformats.org/officeDocument/2006/relationships/font" Target="fonts/UbuntuLight-regular.fntdata"/><Relationship Id="rId28" Type="http://schemas.openxmlformats.org/officeDocument/2006/relationships/font" Target="fonts/UbuntuLight-boldItalic.fntdata"/><Relationship Id="rId27" Type="http://schemas.openxmlformats.org/officeDocument/2006/relationships/font" Target="fonts/Ubuntu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Code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Code-regular.fntdata"/><Relationship Id="rId30" Type="http://schemas.openxmlformats.org/officeDocument/2006/relationships/font" Target="fonts/FiraCode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FiraCode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e88955dc7_0_5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e88955dc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e8b068190_0_1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e8b06819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e8e48b66e_0_1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e8e48b66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b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e88955dc7_0_7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e88955dc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a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e88955dc7_0_7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e88955dc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c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e88955dc7_0_8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e88955dc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d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f3956a285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f3956a2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d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e7729c02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e7729c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e88955dc7_0_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e88955d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e88955dc7_0_1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e88955d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e88955dc7_0_2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e88955dc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e88955dc7_0_2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e88955d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e88955dc7_0_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e88955dc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e88955dc7_0_4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e88955dc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e88955dc7_0_5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e88955d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Funções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Método </a:t>
            </a:r>
            <a:r>
              <a:rPr lang="pt-BR" sz="16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main</a:t>
            </a:r>
            <a:endParaRPr sz="1600">
              <a:solidFill>
                <a:srgbClr val="A6F7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1336950" y="1411025"/>
            <a:ext cx="64701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Quando um programa Java é executado, a JVM tenta sempre chama o método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main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da classe onde geralmente iniciamos o nosso projeto. 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Quando declaramos a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main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como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static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é permitido que a JVM chame a classe main sem precisar criar uma instância da mesma, dessa forma, ela é conhecida como classe principal do projeto.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1579800" y="3624875"/>
            <a:ext cx="5984400" cy="12981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//codigo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1336950" y="1411025"/>
            <a:ext cx="64701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Exercício 1: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Qual modificador de acesso permite que um método seja acessado por qualquer classe em qualquer pacote?</a:t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a)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private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b)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public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c)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protected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d) Nenhum modificador (sem especificação)</a:t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1336950" y="1411025"/>
            <a:ext cx="647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2: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Em relação à visibilidade, qual modificador de acesso restringe o acesso a um método apenas à classe onde ele está definido?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a) 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private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b) 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protected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c) 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public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d) Modificador padrão (default)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1336950" y="1411025"/>
            <a:ext cx="647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3: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Qual é o modificador de acesso que permite que um método seja acessível a classes no mesmo pacote e subclasses em qualquer pacote?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a) public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b) private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c) protected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d) Modificador padrão (default)</a:t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1336950" y="1411025"/>
            <a:ext cx="647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4: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Quando nenhum modificador de acesso é definido para um método em Java, qual modificador de acesso é aplicado implicitamente?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a) public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b) private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c) protected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d) Modificador padrão (default)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em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1336950" y="1411025"/>
            <a:ext cx="64701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5:</a:t>
            </a:r>
            <a:r>
              <a:rPr lang="pt-BR">
                <a:solidFill>
                  <a:schemeClr val="lt2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Função com Enum e Scanner</a:t>
            </a:r>
            <a:b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Crie um enum chamado </a:t>
            </a:r>
            <a:r>
              <a:rPr b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MesAno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representando os meses do ano.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Escreva uma função que recebe um mês como entrada e ano, utilize um Scanner para obter um ano e o mês escolhido. 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A função deve imprimir a quantidade de dias no mês e considerar se o ano é bissexto.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Funções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Funções</a:t>
            </a: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ou Métodos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336950" y="1411025"/>
            <a:ext cx="647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Em Java, chamamos/damos o nome de </a:t>
            </a:r>
            <a:r>
              <a:rPr b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métodos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 para </a:t>
            </a:r>
            <a:r>
              <a:rPr lang="pt-BR" u="sng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funções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, que são </a:t>
            </a:r>
            <a:r>
              <a:rPr lang="pt-BR" u="sng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blocos de códigos responsáveis por executar ações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 Light"/>
                <a:ea typeface="Fira Code Light"/>
                <a:cs typeface="Fira Code Light"/>
                <a:sym typeface="Fira Code Light"/>
              </a:rPr>
              <a:t> ou procedimentos em seu projeto. Os métodos em Java devem sempre ser definidos em uma classe e é composto por modificador de acesso, tipo do retorno, nome do método e seus argumentos, veja a seguir a sintaxe de um método.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755600" y="3173250"/>
            <a:ext cx="5632800" cy="17469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modificador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tipo_retorno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argumentos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//conteudo do método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Modificadores de Acesso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336950" y="1411025"/>
            <a:ext cx="64701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São utilizados para definir o tipo de acesso que aquele método terá. Podem ser: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Char char="●"/>
            </a:pP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public: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Pode ser acessado por qualquer outra classe do projeto.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Char char="●"/>
            </a:pP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protected: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 Podem ser acessados pelos métodos da própria classe, pelas classes do mesmo pacote e pelas classes derivadas.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Fira Code"/>
              <a:buChar char="●"/>
            </a:pP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private: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 Só podem ser acessados pelos métodos da própria classe.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Modificadores de Acesso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336950" y="1411025"/>
            <a:ext cx="6470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Ainda existe uma quarta opção que é quando omitimos o modificador. Nesse caso, chamamos de visibilidade "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", a qual permite o acesso pelos métodos da própria classe e do mesmo pacote.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Modificadores de Acesso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336950" y="1411025"/>
            <a:ext cx="64701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Exemplos: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398375" y="1922550"/>
            <a:ext cx="6722400" cy="32016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int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somaDoisNumeros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int numero1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int numero2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numero1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numero2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int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subtrairDoisNumeros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int numero1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int numero2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numero1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numero2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protected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int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dividirDoisNumeros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int numero1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int numero2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numero1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numero2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Nome do Método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336950" y="1411025"/>
            <a:ext cx="6470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É o nome que damos para aquele bloco de código, o nome que damos a um método deve remeter a aquilo que o método realiza, se você cria um método que tem como objetivo somar dois números, você pode colocar o nome de </a:t>
            </a:r>
            <a:r>
              <a:rPr lang="pt-BR">
                <a:solidFill>
                  <a:srgbClr val="80AB4A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somaDoisNumeros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.</a:t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 de retorno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336950" y="1411025"/>
            <a:ext cx="6470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É o tipo que será retornado ao final da execução daquele método para quem o chamar, como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string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utilizamos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quando o retorno será vazio.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Argumentos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336950" y="1411025"/>
            <a:ext cx="6470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Também chamados de parâmetros, são valores que devem ser passados ao método quando chamados, um método pode ter nenhum, um ou mais parâmetros. O nome do método acrescido de seus parâmetros é denominado 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assinatura do método.</a:t>
            </a: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Quando utilizar métodos?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1336950" y="1411025"/>
            <a:ext cx="64701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Podemos utilizar métodos quando queremos isolar alguma execução ou funcionalidade em um projeto, principalmente se for algo que precisará ser executado muitas vezes e/ou em diferentes partes do código, com isso não escrevemos código repetido e podemos apenas chamar o método criado onde queremos executar essa ação. Segue exemplo de um método.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579800" y="3624875"/>
            <a:ext cx="5984400" cy="8313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int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somaDoisNumeros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int numero1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int numero2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numero1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numero2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